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3" r:id="rId2"/>
    <p:sldId id="264" r:id="rId3"/>
    <p:sldId id="267" r:id="rId4"/>
    <p:sldId id="269" r:id="rId5"/>
    <p:sldId id="270" r:id="rId6"/>
    <p:sldId id="276" r:id="rId7"/>
    <p:sldId id="268" r:id="rId8"/>
    <p:sldId id="272" r:id="rId9"/>
    <p:sldId id="273" r:id="rId10"/>
    <p:sldId id="274" r:id="rId11"/>
    <p:sldId id="275" r:id="rId12"/>
    <p:sldId id="278" r:id="rId13"/>
    <p:sldId id="27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C4D0CA-C715-444C-954F-C19369BD4280}" type="datetimeFigureOut">
              <a:rPr lang="en-US" smtClean="0"/>
              <a:pPr/>
              <a:t>10/28/2017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30738EC-91CA-4C2F-AD7F-DD6E677691D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30738EC-91CA-4C2F-AD7F-DD6E677691D7}"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30738EC-91CA-4C2F-AD7F-DD6E677691D7}" type="slidenum">
              <a:rPr lang="en-US" smtClean="0"/>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30738EC-91CA-4C2F-AD7F-DD6E677691D7}"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30738EC-91CA-4C2F-AD7F-DD6E677691D7}"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30738EC-91CA-4C2F-AD7F-DD6E677691D7}"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30738EC-91CA-4C2F-AD7F-DD6E677691D7}"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30738EC-91CA-4C2F-AD7F-DD6E677691D7}"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30738EC-91CA-4C2F-AD7F-DD6E677691D7}"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30738EC-91CA-4C2F-AD7F-DD6E677691D7}"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30738EC-91CA-4C2F-AD7F-DD6E677691D7}"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3D9DBF7-FBB0-4C88-AAF2-B7D0570AF2C0}"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60939-6583-41F9-A8D0-25DEE445F91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3D9DBF7-FBB0-4C88-AAF2-B7D0570AF2C0}"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60939-6583-41F9-A8D0-25DEE445F91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3D9DBF7-FBB0-4C88-AAF2-B7D0570AF2C0}"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60939-6583-41F9-A8D0-25DEE445F91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3D9DBF7-FBB0-4C88-AAF2-B7D0570AF2C0}"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60939-6583-41F9-A8D0-25DEE445F91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3D9DBF7-FBB0-4C88-AAF2-B7D0570AF2C0}"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60939-6583-41F9-A8D0-25DEE445F91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3D9DBF7-FBB0-4C88-AAF2-B7D0570AF2C0}"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60939-6583-41F9-A8D0-25DEE445F91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3D9DBF7-FBB0-4C88-AAF2-B7D0570AF2C0}" type="datetimeFigureOut">
              <a:rPr lang="en-US" smtClean="0"/>
              <a:pPr/>
              <a:t>10/28/2017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260939-6583-41F9-A8D0-25DEE445F91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3D9DBF7-FBB0-4C88-AAF2-B7D0570AF2C0}" type="datetimeFigureOut">
              <a:rPr lang="en-US" smtClean="0"/>
              <a:pPr/>
              <a:t>10/28/2017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260939-6583-41F9-A8D0-25DEE445F91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D9DBF7-FBB0-4C88-AAF2-B7D0570AF2C0}" type="datetimeFigureOut">
              <a:rPr lang="en-US" smtClean="0"/>
              <a:pPr/>
              <a:t>10/28/2017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260939-6583-41F9-A8D0-25DEE445F91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3D9DBF7-FBB0-4C88-AAF2-B7D0570AF2C0}"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60939-6583-41F9-A8D0-25DEE445F91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3D9DBF7-FBB0-4C88-AAF2-B7D0570AF2C0}"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60939-6583-41F9-A8D0-25DEE445F91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D9DBF7-FBB0-4C88-AAF2-B7D0570AF2C0}" type="datetimeFigureOut">
              <a:rPr lang="en-US" smtClean="0"/>
              <a:pPr/>
              <a:t>10/28/2017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260939-6583-41F9-A8D0-25DEE445F91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3" Type="http://schemas.openxmlformats.org/officeDocument/2006/relationships/hyperlink" Target="http://www.kamat.com/kalranga/itihas/partition.htm"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en.wikipedia.org/wiki/Father_of_the_Nation" TargetMode="External"/><Relationship Id="rId3" Type="http://schemas.openxmlformats.org/officeDocument/2006/relationships/hyperlink" Target="http://en.wikipedia.org/wiki/Gandhi_Jayanti" TargetMode="External"/><Relationship Id="rId7" Type="http://schemas.openxmlformats.org/officeDocument/2006/relationships/hyperlink" Target="http://en.wikipedia.org/wiki/Rabindranath_Tagor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en.wikipedia.org/wiki/Honorific" TargetMode="External"/><Relationship Id="rId5" Type="http://schemas.openxmlformats.org/officeDocument/2006/relationships/hyperlink" Target="http://en.wikipedia.org/wiki/International_Day_of_Non-Violence" TargetMode="External"/><Relationship Id="rId4" Type="http://schemas.openxmlformats.org/officeDocument/2006/relationships/hyperlink" Target="http://en.wikipedia.org/wiki/Holidays_in_India"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en.wikipedia.org/wiki/Indian_National_Congress"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en.wikipedia.org/wiki/Civil_disobedience" TargetMode="External"/><Relationship Id="rId3" Type="http://schemas.openxmlformats.org/officeDocument/2006/relationships/hyperlink" Target="http://en.wikipedia.org/wiki/Dalit" TargetMode="External"/><Relationship Id="rId7" Type="http://schemas.openxmlformats.org/officeDocument/2006/relationships/hyperlink" Target="http://en.wikipedia.org/wiki/Quit_India_Movement"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en.wikipedia.org/wiki/Salt_Satyagraha" TargetMode="External"/><Relationship Id="rId5" Type="http://schemas.openxmlformats.org/officeDocument/2006/relationships/hyperlink" Target="http://en.wikipedia.org/wiki/Non-cooperation_movement" TargetMode="External"/><Relationship Id="rId4" Type="http://schemas.openxmlformats.org/officeDocument/2006/relationships/hyperlink" Target="http://en.wikipedia.org/wiki/Swaraj"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en.wikipedia.org/wiki/British_Raj"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en.wikipedia.org/wiki/Indian_independence_movement"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www.kamat.com/kalranga/freedom/nehru.htm"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www.kamat.com/glossary/?whoID=259"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sz="3600" dirty="0"/>
              <a:t>Father of the Nation</a:t>
            </a:r>
            <a:r>
              <a:rPr lang="en-US" dirty="0"/>
              <a:t>	</a:t>
            </a:r>
          </a:p>
        </p:txBody>
      </p:sp>
      <p:sp>
        <p:nvSpPr>
          <p:cNvPr id="6" name="Text Placeholder 5"/>
          <p:cNvSpPr>
            <a:spLocks noGrp="1"/>
          </p:cNvSpPr>
          <p:nvPr>
            <p:ph type="body" sz="half" idx="2"/>
          </p:nvPr>
        </p:nvSpPr>
        <p:spPr/>
        <p:txBody>
          <a:bodyPr>
            <a:normAutofit/>
          </a:bodyPr>
          <a:lstStyle/>
          <a:p>
            <a:pPr algn="ctr"/>
            <a:r>
              <a:rPr lang="en-US" sz="4000" i="1" u="sng" dirty="0">
                <a:solidFill>
                  <a:schemeClr val="accent2">
                    <a:lumMod val="75000"/>
                  </a:schemeClr>
                </a:solidFill>
              </a:rPr>
              <a:t>Mahatma Gandhi</a:t>
            </a:r>
          </a:p>
        </p:txBody>
      </p:sp>
      <p:sp>
        <p:nvSpPr>
          <p:cNvPr id="7" name="Picture Placeholder 4"/>
          <p:cNvSpPr txBox="1">
            <a:spLocks/>
          </p:cNvSpPr>
          <p:nvPr/>
        </p:nvSpPr>
        <p:spPr>
          <a:xfrm>
            <a:off x="1752600" y="609600"/>
            <a:ext cx="5486400" cy="4114800"/>
          </a:xfrm>
          <a:prstGeom prst="rect">
            <a:avLst/>
          </a:prstGeom>
        </p:spPr>
      </p:sp>
      <p:pic>
        <p:nvPicPr>
          <p:cNvPr id="2051" name="Picture 3" descr="http://www.mkgandhi.org/gphotgallery/gandhi_time.jpg"/>
          <p:cNvPicPr>
            <a:picLocks noGrp="1" noChangeAspect="1" noChangeArrowheads="1"/>
          </p:cNvPicPr>
          <p:nvPr>
            <p:ph type="pic" idx="1"/>
          </p:nvPr>
        </p:nvPicPr>
        <p:blipFill>
          <a:blip r:embed="rId3" cstate="print"/>
          <a:srcRect l="3986" r="3986"/>
          <a:stretch>
            <a:fillRect/>
          </a:stretch>
        </p:blipFill>
        <p:spPr bwMode="auto">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u="sng" dirty="0">
                <a:solidFill>
                  <a:schemeClr val="tx2">
                    <a:lumMod val="60000"/>
                    <a:lumOff val="40000"/>
                  </a:schemeClr>
                </a:solidFill>
              </a:rPr>
              <a:t>India’s Independence</a:t>
            </a:r>
          </a:p>
        </p:txBody>
      </p:sp>
      <p:sp>
        <p:nvSpPr>
          <p:cNvPr id="5" name="Content Placeholder 4"/>
          <p:cNvSpPr>
            <a:spLocks noGrp="1"/>
          </p:cNvSpPr>
          <p:nvPr>
            <p:ph idx="1"/>
          </p:nvPr>
        </p:nvSpPr>
        <p:spPr/>
        <p:txBody>
          <a:bodyPr>
            <a:normAutofit fontScale="92500" lnSpcReduction="20000"/>
          </a:bodyPr>
          <a:lstStyle/>
          <a:p>
            <a:r>
              <a:rPr lang="en-US" dirty="0" err="1"/>
              <a:t>Gandhiji</a:t>
            </a:r>
            <a:r>
              <a:rPr lang="en-US" dirty="0"/>
              <a:t>  stood steadfastly against the partition of India but ultimately had to agree, in the hope that internal peace would be achieved after the Muslim demand for separation had been satisfied. </a:t>
            </a:r>
            <a:r>
              <a:rPr lang="en-US" dirty="0">
                <a:hlinkClick r:id="rId3" action="ppaction://hlinkfile"/>
              </a:rPr>
              <a:t>India and Pakistan became separate states</a:t>
            </a:r>
            <a:r>
              <a:rPr lang="en-US" dirty="0"/>
              <a:t> when the British granted India its independence in 1947.</a:t>
            </a:r>
          </a:p>
          <a:p>
            <a:r>
              <a:rPr lang="en-US" dirty="0"/>
              <a:t>During the riots that followed the partition of India, Gandhi pleaded with Hindus and Muslims to live together peacefully.</a:t>
            </a:r>
          </a:p>
          <a:p>
            <a:pPr>
              <a:buNone/>
            </a:pPr>
            <a:r>
              <a:rPr lang="en-US"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solidFill>
                  <a:schemeClr val="tx2">
                    <a:lumMod val="60000"/>
                    <a:lumOff val="40000"/>
                  </a:schemeClr>
                </a:solidFill>
              </a:rPr>
              <a:t>The End</a:t>
            </a:r>
          </a:p>
        </p:txBody>
      </p:sp>
      <p:sp>
        <p:nvSpPr>
          <p:cNvPr id="3" name="Content Placeholder 2"/>
          <p:cNvSpPr>
            <a:spLocks noGrp="1"/>
          </p:cNvSpPr>
          <p:nvPr>
            <p:ph idx="1"/>
          </p:nvPr>
        </p:nvSpPr>
        <p:spPr/>
        <p:txBody>
          <a:bodyPr>
            <a:normAutofit fontScale="85000" lnSpcReduction="10000"/>
          </a:bodyPr>
          <a:lstStyle/>
          <a:p>
            <a:r>
              <a:rPr lang="en-US" dirty="0"/>
              <a:t>There were lot of people not happy with the partition of India. Some blamed it on </a:t>
            </a:r>
            <a:r>
              <a:rPr lang="en-US" dirty="0" err="1"/>
              <a:t>Gandhiji</a:t>
            </a:r>
            <a:r>
              <a:rPr lang="en-US" dirty="0"/>
              <a:t>. One such fanatic person </a:t>
            </a:r>
            <a:r>
              <a:rPr lang="en-US" dirty="0" err="1"/>
              <a:t>Nathuram</a:t>
            </a:r>
            <a:r>
              <a:rPr lang="en-US" dirty="0"/>
              <a:t> </a:t>
            </a:r>
            <a:r>
              <a:rPr lang="en-US" dirty="0" err="1"/>
              <a:t>Godse</a:t>
            </a:r>
            <a:r>
              <a:rPr lang="en-US" dirty="0"/>
              <a:t> shot </a:t>
            </a:r>
            <a:r>
              <a:rPr lang="en-US" dirty="0" err="1"/>
              <a:t>Gandhiji</a:t>
            </a:r>
            <a:r>
              <a:rPr lang="en-US" dirty="0"/>
              <a:t> on Jan30th 1948  when he was on his way to his prayer meeting.</a:t>
            </a:r>
          </a:p>
          <a:p>
            <a:r>
              <a:rPr lang="en-US" dirty="0" err="1"/>
              <a:t>Gandhiji</a:t>
            </a:r>
            <a:r>
              <a:rPr lang="en-US" dirty="0"/>
              <a:t> left this world but left behind a legacy  that is still remembered and respected to this day. </a:t>
            </a:r>
          </a:p>
          <a:p>
            <a:r>
              <a:rPr lang="en-US" dirty="0"/>
              <a:t>The teachings of Gandhi came to inspire nonviolent movements elsewhere, notably in the U.S.A. under the civil rights </a:t>
            </a:r>
            <a:r>
              <a:rPr lang="en-US" dirty="0">
                <a:solidFill>
                  <a:schemeClr val="tx2">
                    <a:lumMod val="60000"/>
                    <a:lumOff val="40000"/>
                  </a:schemeClr>
                </a:solidFill>
              </a:rPr>
              <a:t>leader Martin Luther King, Jr. </a:t>
            </a:r>
            <a:r>
              <a:rPr lang="en-US" dirty="0"/>
              <a:t>and in South Africa under </a:t>
            </a:r>
            <a:r>
              <a:rPr lang="en-US" dirty="0">
                <a:solidFill>
                  <a:schemeClr val="tx2">
                    <a:lumMod val="60000"/>
                    <a:lumOff val="40000"/>
                  </a:schemeClr>
                </a:solidFill>
              </a:rPr>
              <a:t>Nelson Mandela.</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rmAutofit fontScale="90000"/>
          </a:bodyPr>
          <a:lstStyle/>
          <a:p>
            <a:pPr eaLnBrk="1" hangingPunct="1"/>
            <a:r>
              <a:rPr lang="en-US"/>
              <a:t>Gandhi’s memorial in Delhi - Rajghat</a:t>
            </a:r>
          </a:p>
        </p:txBody>
      </p:sp>
      <p:pic>
        <p:nvPicPr>
          <p:cNvPr id="21507" name="Picture 7" descr="raj-ghat-1"/>
          <p:cNvPicPr>
            <a:picLocks noChangeAspect="1" noChangeArrowheads="1"/>
          </p:cNvPicPr>
          <p:nvPr/>
        </p:nvPicPr>
        <p:blipFill>
          <a:blip r:embed="rId2" cstate="print"/>
          <a:srcRect/>
          <a:stretch>
            <a:fillRect/>
          </a:stretch>
        </p:blipFill>
        <p:spPr bwMode="auto">
          <a:xfrm>
            <a:off x="2428875" y="1819275"/>
            <a:ext cx="4286250" cy="3697288"/>
          </a:xfrm>
          <a:prstGeom prst="rect">
            <a:avLst/>
          </a:prstGeom>
          <a:noFill/>
          <a:ln w="9525">
            <a:noFill/>
            <a:miter lim="800000"/>
            <a:headEnd/>
            <a:tailEnd/>
          </a:ln>
        </p:spPr>
      </p:pic>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571500" y="285750"/>
            <a:ext cx="8289925" cy="560388"/>
          </a:xfrm>
        </p:spPr>
        <p:txBody>
          <a:bodyPr>
            <a:noAutofit/>
          </a:bodyPr>
          <a:lstStyle/>
          <a:p>
            <a:pPr eaLnBrk="1" hangingPunct="1"/>
            <a:r>
              <a:rPr lang="en-US" sz="3600" b="1" dirty="0"/>
              <a:t>What children can learn from Gandhi</a:t>
            </a:r>
          </a:p>
        </p:txBody>
      </p:sp>
      <p:sp>
        <p:nvSpPr>
          <p:cNvPr id="19459" name="Rectangle 3"/>
          <p:cNvSpPr>
            <a:spLocks noGrp="1" noChangeArrowheads="1"/>
          </p:cNvSpPr>
          <p:nvPr>
            <p:ph type="body" idx="1"/>
          </p:nvPr>
        </p:nvSpPr>
        <p:spPr>
          <a:xfrm>
            <a:off x="523875" y="1346200"/>
            <a:ext cx="8477250" cy="5143500"/>
          </a:xfrm>
        </p:spPr>
        <p:txBody>
          <a:bodyPr>
            <a:normAutofit lnSpcReduction="10000"/>
          </a:bodyPr>
          <a:lstStyle/>
          <a:p>
            <a:pPr eaLnBrk="1" hangingPunct="1"/>
            <a:r>
              <a:rPr lang="en-US" b="1" dirty="0"/>
              <a:t>Truth or </a:t>
            </a:r>
            <a:r>
              <a:rPr lang="en-US" b="1" dirty="0" err="1"/>
              <a:t>Satya</a:t>
            </a:r>
            <a:r>
              <a:rPr lang="en-US" b="1" dirty="0"/>
              <a:t> </a:t>
            </a:r>
          </a:p>
          <a:p>
            <a:pPr eaLnBrk="1" hangingPunct="1">
              <a:buFont typeface="Wingdings" pitchFamily="2" charset="2"/>
              <a:buNone/>
            </a:pPr>
            <a:r>
              <a:rPr lang="en-US" dirty="0"/>
              <a:t>  “The story of My experiments with Truth”</a:t>
            </a:r>
          </a:p>
          <a:p>
            <a:pPr eaLnBrk="1" hangingPunct="1"/>
            <a:r>
              <a:rPr lang="en-US" b="1" dirty="0"/>
              <a:t>Non Violence or Ahimsa</a:t>
            </a:r>
          </a:p>
          <a:p>
            <a:pPr eaLnBrk="1" hangingPunct="1">
              <a:buFont typeface="Wingdings" pitchFamily="2" charset="2"/>
              <a:buNone/>
            </a:pPr>
            <a:r>
              <a:rPr lang="en-US" dirty="0"/>
              <a:t>“ An eye for an eye makes the whole world blind”</a:t>
            </a:r>
          </a:p>
          <a:p>
            <a:pPr eaLnBrk="1" hangingPunct="1"/>
            <a:r>
              <a:rPr lang="en-US" b="1" dirty="0"/>
              <a:t>Faith</a:t>
            </a:r>
          </a:p>
          <a:p>
            <a:pPr eaLnBrk="1" hangingPunct="1">
              <a:buFont typeface="Wingdings" pitchFamily="2" charset="2"/>
              <a:buNone/>
            </a:pPr>
            <a:r>
              <a:rPr lang="en-US" dirty="0"/>
              <a:t>- Gandhi practiced Hinduism and believed all faiths to be equal</a:t>
            </a:r>
          </a:p>
          <a:p>
            <a:pPr eaLnBrk="1" hangingPunct="1"/>
            <a:r>
              <a:rPr lang="en-US" b="1" dirty="0"/>
              <a:t>Simplicity</a:t>
            </a:r>
          </a:p>
          <a:p>
            <a:pPr eaLnBrk="1" hangingPunct="1">
              <a:buFont typeface="Wingdings" pitchFamily="2" charset="2"/>
              <a:buNone/>
            </a:pPr>
            <a:r>
              <a:rPr lang="en-US" dirty="0"/>
              <a:t>- Spun his own clothes and wore dhoti</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About Mahatma Gandhi</a:t>
            </a:r>
          </a:p>
        </p:txBody>
      </p:sp>
      <p:sp>
        <p:nvSpPr>
          <p:cNvPr id="6" name="Content Placeholder 5"/>
          <p:cNvSpPr>
            <a:spLocks noGrp="1"/>
          </p:cNvSpPr>
          <p:nvPr>
            <p:ph idx="1"/>
          </p:nvPr>
        </p:nvSpPr>
        <p:spPr/>
        <p:txBody>
          <a:bodyPr>
            <a:normAutofit lnSpcReduction="10000"/>
          </a:bodyPr>
          <a:lstStyle/>
          <a:p>
            <a:r>
              <a:rPr lang="en-US" dirty="0" err="1"/>
              <a:t>Gandhiji</a:t>
            </a:r>
            <a:r>
              <a:rPr lang="en-US" dirty="0"/>
              <a:t> was born on 2 October, 1869 in </a:t>
            </a:r>
            <a:r>
              <a:rPr lang="en-US" dirty="0" err="1"/>
              <a:t>Porbandar</a:t>
            </a:r>
            <a:r>
              <a:rPr lang="en-US" dirty="0"/>
              <a:t>, </a:t>
            </a:r>
            <a:r>
              <a:rPr lang="en-US" dirty="0" err="1"/>
              <a:t>Gujrat</a:t>
            </a:r>
            <a:r>
              <a:rPr lang="en-US" dirty="0"/>
              <a:t> .We celebrate this day as </a:t>
            </a:r>
            <a:r>
              <a:rPr lang="en-US" i="1" dirty="0">
                <a:hlinkClick r:id="rId3" action="ppaction://hlinkfile" tooltip="Gandhi Jayanti"/>
              </a:rPr>
              <a:t>Gandhi </a:t>
            </a:r>
            <a:r>
              <a:rPr lang="en-US" i="1" dirty="0" err="1">
                <a:hlinkClick r:id="rId3" action="ppaction://hlinkfile" tooltip="Gandhi Jayanti"/>
              </a:rPr>
              <a:t>Jayanti</a:t>
            </a:r>
            <a:r>
              <a:rPr lang="en-US" dirty="0"/>
              <a:t>, a </a:t>
            </a:r>
            <a:r>
              <a:rPr lang="en-US" dirty="0">
                <a:hlinkClick r:id="rId4" action="ppaction://hlinkfile" tooltip="Holidays in India"/>
              </a:rPr>
              <a:t>national holiday</a:t>
            </a:r>
            <a:r>
              <a:rPr lang="en-US" dirty="0"/>
              <a:t> in India, and worldwide as the </a:t>
            </a:r>
            <a:r>
              <a:rPr lang="en-US" dirty="0">
                <a:hlinkClick r:id="rId5" action="ppaction://hlinkfile" tooltip="International Day of Non-Violence"/>
              </a:rPr>
              <a:t>International Day of Non-Violence</a:t>
            </a:r>
            <a:r>
              <a:rPr lang="en-US" dirty="0"/>
              <a:t>.</a:t>
            </a:r>
          </a:p>
          <a:p>
            <a:r>
              <a:rPr lang="en-US" dirty="0">
                <a:hlinkClick r:id="rId6" action="ppaction://hlinkfile" tooltip="Honorific"/>
              </a:rPr>
              <a:t>The title “Mahatma”</a:t>
            </a:r>
            <a:r>
              <a:rPr lang="en-US" dirty="0"/>
              <a:t> was first given to him by </a:t>
            </a:r>
            <a:r>
              <a:rPr lang="en-US" dirty="0" err="1">
                <a:hlinkClick r:id="rId7" action="ppaction://hlinkfile" tooltip="Rabindranath Tagore"/>
              </a:rPr>
              <a:t>Rabindranath</a:t>
            </a:r>
            <a:r>
              <a:rPr lang="en-US" dirty="0">
                <a:hlinkClick r:id="rId7" action="ppaction://hlinkfile" tooltip="Rabindranath Tagore"/>
              </a:rPr>
              <a:t> Tagore</a:t>
            </a:r>
            <a:r>
              <a:rPr lang="en-US" dirty="0"/>
              <a:t>.  In India he is also called </a:t>
            </a:r>
            <a:r>
              <a:rPr lang="en-US" b="1" dirty="0" err="1"/>
              <a:t>Bapu</a:t>
            </a:r>
            <a:r>
              <a:rPr lang="en-US" dirty="0"/>
              <a:t>  with love. And officially </a:t>
            </a:r>
            <a:r>
              <a:rPr lang="en-US" dirty="0" err="1"/>
              <a:t>honoured</a:t>
            </a:r>
            <a:r>
              <a:rPr lang="en-US" dirty="0"/>
              <a:t> in India as the </a:t>
            </a:r>
            <a:r>
              <a:rPr lang="en-US" i="1" dirty="0">
                <a:hlinkClick r:id="rId8" action="ppaction://hlinkfile" tooltip="Father of the Nation"/>
              </a:rPr>
              <a:t>Father of the Nation</a:t>
            </a:r>
            <a:r>
              <a:rPr lang="en-US"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solidFill>
                  <a:schemeClr val="tx2">
                    <a:lumMod val="60000"/>
                    <a:lumOff val="40000"/>
                  </a:schemeClr>
                </a:solidFill>
              </a:rPr>
              <a:t>Gandhiji’s</a:t>
            </a:r>
            <a:r>
              <a:rPr lang="en-US" dirty="0">
                <a:solidFill>
                  <a:schemeClr val="tx2">
                    <a:lumMod val="60000"/>
                    <a:lumOff val="40000"/>
                  </a:schemeClr>
                </a:solidFill>
              </a:rPr>
              <a:t> Stay in South Africa</a:t>
            </a:r>
          </a:p>
        </p:txBody>
      </p:sp>
      <p:sp>
        <p:nvSpPr>
          <p:cNvPr id="3" name="Content Placeholder 2"/>
          <p:cNvSpPr>
            <a:spLocks noGrp="1"/>
          </p:cNvSpPr>
          <p:nvPr>
            <p:ph idx="1"/>
          </p:nvPr>
        </p:nvSpPr>
        <p:spPr/>
        <p:txBody>
          <a:bodyPr>
            <a:normAutofit fontScale="70000" lnSpcReduction="20000"/>
          </a:bodyPr>
          <a:lstStyle/>
          <a:p>
            <a:r>
              <a:rPr lang="en-US" dirty="0"/>
              <a:t>He was educated in law at University College, London. In 1891, after having been admitted to the British bar, Gandhi returned to India and attempted to establish a law practice in Bombay, without much success. Two years later an Indian firm with interests in South Africa retained him as legal adviser in its office in Durban. Arriving in Durban, Gandhi found himself treated as a member of an inferior race. He was appalled at the widespread denial of civil liberties and political rights to Indian immigrants to South Africa. He threw himself into the struggle for elementary rights for Indians.</a:t>
            </a:r>
          </a:p>
          <a:p>
            <a:r>
              <a:rPr lang="en-US" dirty="0"/>
              <a:t> In </a:t>
            </a:r>
            <a:r>
              <a:rPr lang="en-US" dirty="0">
                <a:solidFill>
                  <a:schemeClr val="tx2">
                    <a:lumMod val="60000"/>
                    <a:lumOff val="40000"/>
                  </a:schemeClr>
                </a:solidFill>
              </a:rPr>
              <a:t>1914 the government of the Union of South Africa made important concessions to Gandhi's demands</a:t>
            </a:r>
            <a:r>
              <a:rPr lang="en-US" dirty="0"/>
              <a:t>, including recognition of Indian marriages and abolition of the poll tax for them. His work in South Africa complete, he returned to India.</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solidFill>
                  <a:schemeClr val="tx2">
                    <a:lumMod val="60000"/>
                    <a:lumOff val="40000"/>
                  </a:schemeClr>
                </a:solidFill>
              </a:rPr>
              <a:t>Back in India</a:t>
            </a:r>
          </a:p>
        </p:txBody>
      </p:sp>
      <p:sp>
        <p:nvSpPr>
          <p:cNvPr id="3" name="Content Placeholder 2"/>
          <p:cNvSpPr>
            <a:spLocks noGrp="1"/>
          </p:cNvSpPr>
          <p:nvPr>
            <p:ph idx="1"/>
          </p:nvPr>
        </p:nvSpPr>
        <p:spPr/>
        <p:txBody>
          <a:bodyPr>
            <a:normAutofit lnSpcReduction="10000"/>
          </a:bodyPr>
          <a:lstStyle/>
          <a:p>
            <a:r>
              <a:rPr lang="en-US" dirty="0"/>
              <a:t>In India he saw the unfair treatment of the common man by the British Empire and decided  to get involved and work for the freedom of the country.</a:t>
            </a:r>
          </a:p>
          <a:p>
            <a:r>
              <a:rPr lang="en-US" dirty="0"/>
              <a:t>He </a:t>
            </a:r>
            <a:r>
              <a:rPr lang="en-US" dirty="0" err="1"/>
              <a:t>organised</a:t>
            </a:r>
            <a:r>
              <a:rPr lang="en-US" dirty="0"/>
              <a:t> protests by peasants, farmers, and urban </a:t>
            </a:r>
            <a:r>
              <a:rPr lang="en-US" dirty="0" err="1"/>
              <a:t>labourers</a:t>
            </a:r>
            <a:r>
              <a:rPr lang="en-US" dirty="0"/>
              <a:t> concerning excessive land-tax and discrimination.</a:t>
            </a:r>
          </a:p>
          <a:p>
            <a:r>
              <a:rPr lang="en-US" dirty="0"/>
              <a:t> He assumed leadership of the </a:t>
            </a:r>
            <a:r>
              <a:rPr lang="en-US" dirty="0">
                <a:hlinkClick r:id="rId3" action="ppaction://hlinkfile" tooltip="Indian National Congress"/>
              </a:rPr>
              <a:t>Indian National Congress</a:t>
            </a:r>
            <a:r>
              <a:rPr lang="en-US" dirty="0"/>
              <a:t> in 1921.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a:t>Indians in public office resigned, government agencies such as courts of law were boycotted, and Indian children were withdrawn from government schools. Throughout India, streets were blocked by squatting Indians who refused to rise even when beaten by police. Gandhi was arrested, but the British were soon forced to release him. </a:t>
            </a:r>
            <a:br>
              <a:rPr lang="en-US" dirty="0"/>
            </a:br>
            <a:endParaRPr lang="en-US" dirty="0"/>
          </a:p>
        </p:txBody>
      </p:sp>
      <p:sp>
        <p:nvSpPr>
          <p:cNvPr id="4" name="Title 3"/>
          <p:cNvSpPr>
            <a:spLocks noGrp="1"/>
          </p:cNvSpPr>
          <p:nvPr>
            <p:ph type="title"/>
          </p:nvPr>
        </p:nvSpPr>
        <p:spPr/>
        <p:txBody>
          <a:bodyPr>
            <a:normAutofit fontScale="90000"/>
          </a:bodyPr>
          <a:lstStyle/>
          <a:p>
            <a:r>
              <a:rPr lang="en-US" u="sng" dirty="0">
                <a:solidFill>
                  <a:schemeClr val="tx2">
                    <a:lumMod val="60000"/>
                    <a:lumOff val="40000"/>
                  </a:schemeClr>
                </a:solidFill>
              </a:rPr>
              <a:t>Satyagraha- movement of  non-violent resistance to Great Britain</a:t>
            </a:r>
            <a:r>
              <a:rPr lang="en-US" dirty="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539750" y="201613"/>
            <a:ext cx="8604250" cy="911225"/>
          </a:xfrm>
        </p:spPr>
        <p:txBody>
          <a:bodyPr>
            <a:normAutofit fontScale="90000"/>
          </a:bodyPr>
          <a:lstStyle/>
          <a:p>
            <a:pPr eaLnBrk="1" hangingPunct="1"/>
            <a:r>
              <a:rPr lang="en-US" dirty="0"/>
              <a:t>Mahatma Gandhi believed in Non-cooperation, Non-violence (Ahimsa)</a:t>
            </a:r>
          </a:p>
        </p:txBody>
      </p:sp>
      <p:sp>
        <p:nvSpPr>
          <p:cNvPr id="17411" name="Text Box 9"/>
          <p:cNvSpPr txBox="1">
            <a:spLocks noChangeArrowheads="1"/>
          </p:cNvSpPr>
          <p:nvPr/>
        </p:nvSpPr>
        <p:spPr bwMode="auto">
          <a:xfrm>
            <a:off x="755650" y="5445125"/>
            <a:ext cx="4176713" cy="369332"/>
          </a:xfrm>
          <a:prstGeom prst="rect">
            <a:avLst/>
          </a:prstGeom>
          <a:noFill/>
          <a:ln w="19050">
            <a:noFill/>
            <a:miter lim="800000"/>
            <a:headEnd/>
            <a:tailEnd/>
          </a:ln>
        </p:spPr>
        <p:txBody>
          <a:bodyPr>
            <a:spAutoFit/>
          </a:bodyPr>
          <a:lstStyle/>
          <a:p>
            <a:pPr algn="ctr">
              <a:spcBef>
                <a:spcPct val="50000"/>
              </a:spcBef>
            </a:pPr>
            <a:r>
              <a:rPr lang="en-US" b="1" dirty="0"/>
              <a:t>Gandhi spinning </a:t>
            </a:r>
            <a:r>
              <a:rPr lang="en-US" b="1" dirty="0" err="1"/>
              <a:t>Khadi</a:t>
            </a:r>
            <a:r>
              <a:rPr lang="en-US" b="1" dirty="0"/>
              <a:t> (Cotton)</a:t>
            </a:r>
          </a:p>
        </p:txBody>
      </p:sp>
      <p:pic>
        <p:nvPicPr>
          <p:cNvPr id="17412" name="Picture 10" descr="onmarch.gif (60675 bytes)"/>
          <p:cNvPicPr>
            <a:picLocks noChangeAspect="1" noChangeArrowheads="1"/>
          </p:cNvPicPr>
          <p:nvPr/>
        </p:nvPicPr>
        <p:blipFill>
          <a:blip r:embed="rId2" cstate="print"/>
          <a:srcRect/>
          <a:stretch>
            <a:fillRect/>
          </a:stretch>
        </p:blipFill>
        <p:spPr bwMode="auto">
          <a:xfrm>
            <a:off x="5148263" y="1500188"/>
            <a:ext cx="3995737" cy="3584575"/>
          </a:xfrm>
          <a:prstGeom prst="rect">
            <a:avLst/>
          </a:prstGeom>
          <a:noFill/>
          <a:ln w="9525">
            <a:noFill/>
            <a:miter lim="800000"/>
            <a:headEnd/>
            <a:tailEnd/>
          </a:ln>
        </p:spPr>
      </p:pic>
      <p:sp>
        <p:nvSpPr>
          <p:cNvPr id="17413" name="Text Box 11"/>
          <p:cNvSpPr txBox="1">
            <a:spLocks noChangeArrowheads="1"/>
          </p:cNvSpPr>
          <p:nvPr/>
        </p:nvSpPr>
        <p:spPr bwMode="auto">
          <a:xfrm>
            <a:off x="5791200" y="5334000"/>
            <a:ext cx="2952750" cy="646331"/>
          </a:xfrm>
          <a:prstGeom prst="rect">
            <a:avLst/>
          </a:prstGeom>
          <a:noFill/>
          <a:ln w="19050">
            <a:noFill/>
            <a:miter lim="800000"/>
            <a:headEnd/>
            <a:tailEnd/>
          </a:ln>
        </p:spPr>
        <p:txBody>
          <a:bodyPr>
            <a:spAutoFit/>
          </a:bodyPr>
          <a:lstStyle/>
          <a:p>
            <a:pPr>
              <a:spcBef>
                <a:spcPct val="50000"/>
              </a:spcBef>
            </a:pPr>
            <a:r>
              <a:rPr lang="en-US" b="1" dirty="0"/>
              <a:t>Salt Satyagraha “</a:t>
            </a:r>
            <a:r>
              <a:rPr lang="en-US" b="1" dirty="0" err="1"/>
              <a:t>Dandi</a:t>
            </a:r>
            <a:r>
              <a:rPr lang="en-US" b="1" dirty="0"/>
              <a:t> March’</a:t>
            </a:r>
          </a:p>
        </p:txBody>
      </p:sp>
      <p:pic>
        <p:nvPicPr>
          <p:cNvPr id="17414" name="Picture 13" descr="http://www.topnews.in/files/Mahatma-Gandhi_1.jpg"/>
          <p:cNvPicPr>
            <a:picLocks noChangeAspect="1" noChangeArrowheads="1"/>
          </p:cNvPicPr>
          <p:nvPr/>
        </p:nvPicPr>
        <p:blipFill>
          <a:blip r:embed="rId3" cstate="print"/>
          <a:srcRect/>
          <a:stretch>
            <a:fillRect/>
          </a:stretch>
        </p:blipFill>
        <p:spPr bwMode="auto">
          <a:xfrm>
            <a:off x="285750" y="1500188"/>
            <a:ext cx="4400550" cy="3571875"/>
          </a:xfrm>
          <a:prstGeom prst="rect">
            <a:avLst/>
          </a:prstGeom>
          <a:noFill/>
          <a:ln w="9525">
            <a:noFill/>
            <a:miter lim="800000"/>
            <a:headEnd/>
            <a:tailEnd/>
          </a:ln>
        </p:spPr>
      </p:pic>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u="sng" dirty="0" err="1">
                <a:solidFill>
                  <a:schemeClr val="tx2">
                    <a:lumMod val="60000"/>
                    <a:lumOff val="40000"/>
                  </a:schemeClr>
                </a:solidFill>
              </a:rPr>
              <a:t>Gandhiji’s</a:t>
            </a:r>
            <a:r>
              <a:rPr lang="en-US" u="sng" dirty="0">
                <a:solidFill>
                  <a:schemeClr val="tx2">
                    <a:lumMod val="60000"/>
                    <a:lumOff val="40000"/>
                  </a:schemeClr>
                </a:solidFill>
              </a:rPr>
              <a:t> Vision </a:t>
            </a:r>
          </a:p>
        </p:txBody>
      </p:sp>
      <p:sp>
        <p:nvSpPr>
          <p:cNvPr id="5" name="Content Placeholder 4"/>
          <p:cNvSpPr>
            <a:spLocks noGrp="1"/>
          </p:cNvSpPr>
          <p:nvPr>
            <p:ph idx="1"/>
          </p:nvPr>
        </p:nvSpPr>
        <p:spPr/>
        <p:txBody>
          <a:bodyPr>
            <a:normAutofit fontScale="77500" lnSpcReduction="20000"/>
          </a:bodyPr>
          <a:lstStyle/>
          <a:p>
            <a:r>
              <a:rPr lang="en-US" dirty="0" err="1"/>
              <a:t>Gandhiji</a:t>
            </a:r>
            <a:r>
              <a:rPr lang="en-US" dirty="0"/>
              <a:t> led nationwide campaigns to ease poverty, </a:t>
            </a:r>
          </a:p>
          <a:p>
            <a:r>
              <a:rPr lang="en-US" dirty="0"/>
              <a:t>expand women's rights, </a:t>
            </a:r>
          </a:p>
          <a:p>
            <a:r>
              <a:rPr lang="en-US" dirty="0"/>
              <a:t>end </a:t>
            </a:r>
            <a:r>
              <a:rPr lang="en-US" dirty="0" err="1">
                <a:hlinkClick r:id="rId3" action="ppaction://hlinkfile" tooltip="Dalit"/>
              </a:rPr>
              <a:t>untouchability</a:t>
            </a:r>
            <a:r>
              <a:rPr lang="en-US" dirty="0"/>
              <a:t>,</a:t>
            </a:r>
          </a:p>
          <a:p>
            <a:r>
              <a:rPr lang="en-US" dirty="0"/>
              <a:t> and increase economic self-reliance.</a:t>
            </a:r>
          </a:p>
          <a:p>
            <a:r>
              <a:rPr lang="en-US" dirty="0"/>
              <a:t> Above all, he aimed to achieve </a:t>
            </a:r>
            <a:r>
              <a:rPr lang="en-US" i="1" dirty="0" err="1">
                <a:hlinkClick r:id="rId4" action="ppaction://hlinkfile" tooltip="Swaraj"/>
              </a:rPr>
              <a:t>Swaraj</a:t>
            </a:r>
            <a:r>
              <a:rPr lang="en-US" dirty="0"/>
              <a:t> or the independence of India from foreign domination. </a:t>
            </a:r>
          </a:p>
          <a:p>
            <a:r>
              <a:rPr lang="en-US" dirty="0"/>
              <a:t>Gandhi famously led his followers in the </a:t>
            </a:r>
            <a:r>
              <a:rPr lang="en-US" dirty="0">
                <a:hlinkClick r:id="rId5" action="ppaction://hlinkfile" tooltip="Non-cooperation movement"/>
              </a:rPr>
              <a:t>Non-cooperation movement</a:t>
            </a:r>
            <a:r>
              <a:rPr lang="en-US" dirty="0"/>
              <a:t> that protested the British-imposed salt tax with the 400 km (240 mi) </a:t>
            </a:r>
            <a:r>
              <a:rPr lang="en-US" dirty="0" err="1">
                <a:hlinkClick r:id="rId6" action="ppaction://hlinkfile" tooltip="Salt Satyagraha"/>
              </a:rPr>
              <a:t>Dandi</a:t>
            </a:r>
            <a:r>
              <a:rPr lang="en-US" dirty="0">
                <a:hlinkClick r:id="rId6" action="ppaction://hlinkfile" tooltip="Salt Satyagraha"/>
              </a:rPr>
              <a:t> Salt March</a:t>
            </a:r>
            <a:r>
              <a:rPr lang="en-US" dirty="0"/>
              <a:t> in 1930.</a:t>
            </a:r>
          </a:p>
          <a:p>
            <a:r>
              <a:rPr lang="en-US" dirty="0"/>
              <a:t> Later, in 1942, he launched the </a:t>
            </a:r>
            <a:r>
              <a:rPr lang="en-US" i="1" dirty="0">
                <a:hlinkClick r:id="rId7" action="ppaction://hlinkfile" tooltip="Quit India Movement"/>
              </a:rPr>
              <a:t>Quit India</a:t>
            </a:r>
            <a:r>
              <a:rPr lang="en-US" dirty="0"/>
              <a:t> </a:t>
            </a:r>
            <a:r>
              <a:rPr lang="en-US" dirty="0">
                <a:hlinkClick r:id="rId8" action="ppaction://hlinkfile" tooltip="Civil disobedience"/>
              </a:rPr>
              <a:t>civil disobedience</a:t>
            </a:r>
            <a:r>
              <a:rPr lang="en-US" dirty="0"/>
              <a:t> movement demanding immediate independence for India.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solidFill>
                  <a:schemeClr val="tx2">
                    <a:lumMod val="60000"/>
                    <a:lumOff val="40000"/>
                  </a:schemeClr>
                </a:solidFill>
              </a:rPr>
              <a:t>Father of the Nation</a:t>
            </a:r>
          </a:p>
        </p:txBody>
      </p:sp>
      <p:sp>
        <p:nvSpPr>
          <p:cNvPr id="3" name="Content Placeholder 2"/>
          <p:cNvSpPr>
            <a:spLocks noGrp="1"/>
          </p:cNvSpPr>
          <p:nvPr>
            <p:ph idx="1"/>
          </p:nvPr>
        </p:nvSpPr>
        <p:spPr/>
        <p:txBody>
          <a:bodyPr/>
          <a:lstStyle/>
          <a:p>
            <a:r>
              <a:rPr lang="en-US" dirty="0"/>
              <a:t>Can we guess how he got this Designation?</a:t>
            </a:r>
          </a:p>
          <a:p>
            <a:r>
              <a:rPr lang="en-US" dirty="0"/>
              <a:t>He was the political and </a:t>
            </a:r>
            <a:r>
              <a:rPr lang="en-US" b="1" dirty="0">
                <a:solidFill>
                  <a:schemeClr val="tx2">
                    <a:lumMod val="60000"/>
                    <a:lumOff val="40000"/>
                  </a:schemeClr>
                </a:solidFill>
              </a:rPr>
              <a:t>ideological leader </a:t>
            </a:r>
            <a:r>
              <a:rPr lang="en-US" dirty="0"/>
              <a:t>of </a:t>
            </a:r>
            <a:r>
              <a:rPr lang="en-US" dirty="0">
                <a:hlinkClick r:id="rId3" action="ppaction://hlinkfile" tooltip="British Raj"/>
              </a:rPr>
              <a:t>India</a:t>
            </a:r>
            <a:r>
              <a:rPr lang="en-US" dirty="0"/>
              <a:t> during the </a:t>
            </a:r>
            <a:r>
              <a:rPr lang="en-US" dirty="0">
                <a:hlinkClick r:id="rId4" action="ppaction://hlinkfile" tooltip="Indian independence movement"/>
              </a:rPr>
              <a:t>Indian independence movement</a:t>
            </a:r>
            <a:r>
              <a:rPr lang="en-US" dirty="0"/>
              <a:t>.</a:t>
            </a:r>
          </a:p>
          <a:p>
            <a:r>
              <a:rPr lang="en-US" dirty="0"/>
              <a:t>He </a:t>
            </a:r>
            <a:r>
              <a:rPr lang="en-US" b="1" dirty="0">
                <a:solidFill>
                  <a:schemeClr val="tx2">
                    <a:lumMod val="60000"/>
                    <a:lumOff val="40000"/>
                  </a:schemeClr>
                </a:solidFill>
              </a:rPr>
              <a:t>gave direction </a:t>
            </a:r>
            <a:r>
              <a:rPr lang="en-US" dirty="0"/>
              <a:t>to the freedom struggle </a:t>
            </a:r>
          </a:p>
          <a:p>
            <a:r>
              <a:rPr lang="en-US" dirty="0"/>
              <a:t>Came up with </a:t>
            </a:r>
            <a:r>
              <a:rPr lang="en-US" b="1" dirty="0">
                <a:solidFill>
                  <a:schemeClr val="tx2">
                    <a:lumMod val="60000"/>
                    <a:lumOff val="40000"/>
                  </a:schemeClr>
                </a:solidFill>
              </a:rPr>
              <a:t>new ideas </a:t>
            </a:r>
            <a:r>
              <a:rPr lang="en-US" dirty="0"/>
              <a:t>to push the momentum of the struggle forward</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u="sng" dirty="0">
                <a:solidFill>
                  <a:schemeClr val="tx2">
                    <a:lumMod val="60000"/>
                    <a:lumOff val="40000"/>
                  </a:schemeClr>
                </a:solidFill>
              </a:rPr>
              <a:t>Ahimsa (Non-Violence)</a:t>
            </a:r>
          </a:p>
        </p:txBody>
      </p:sp>
      <p:sp>
        <p:nvSpPr>
          <p:cNvPr id="5" name="Content Placeholder 4"/>
          <p:cNvSpPr>
            <a:spLocks noGrp="1"/>
          </p:cNvSpPr>
          <p:nvPr>
            <p:ph idx="1"/>
          </p:nvPr>
        </p:nvSpPr>
        <p:spPr/>
        <p:txBody>
          <a:bodyPr>
            <a:normAutofit fontScale="92500" lnSpcReduction="20000"/>
          </a:bodyPr>
          <a:lstStyle/>
          <a:p>
            <a:r>
              <a:rPr lang="en-US" dirty="0"/>
              <a:t>In 1934 Gandhi formally resigned from politics, being replaced as leader of the Congress party by </a:t>
            </a:r>
            <a:r>
              <a:rPr lang="en-US" dirty="0">
                <a:hlinkClick r:id="rId3" action="ppaction://hlinkfile"/>
              </a:rPr>
              <a:t>Jawaharlal Nehru</a:t>
            </a:r>
            <a:r>
              <a:rPr lang="en-US" dirty="0"/>
              <a:t>. Gandhi traveled through India, teaching </a:t>
            </a:r>
            <a:r>
              <a:rPr lang="en-US" dirty="0">
                <a:hlinkClick r:id="rId4" action="ppaction://hlinkfile"/>
              </a:rPr>
              <a:t>ahimsa</a:t>
            </a:r>
            <a:r>
              <a:rPr lang="en-US" dirty="0"/>
              <a:t> and demanding eradication of "</a:t>
            </a:r>
            <a:r>
              <a:rPr lang="en-US" dirty="0" err="1"/>
              <a:t>untouchability</a:t>
            </a:r>
            <a:r>
              <a:rPr lang="en-US" dirty="0"/>
              <a:t>." </a:t>
            </a:r>
          </a:p>
          <a:p>
            <a:r>
              <a:rPr lang="en-US" dirty="0"/>
              <a:t>By 1944 the Indian struggle for independence was in its final stages, the British government having agreed to independence on condition that the two contending nationalist groups, the Muslim League and the Congress party, should resolve their differences.</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833</TotalTime>
  <Words>818</Words>
  <Application>Microsoft Office PowerPoint</Application>
  <PresentationFormat>On-screen Show (4:3)</PresentationFormat>
  <Paragraphs>61</Paragraphs>
  <Slides>13</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Wingdings</vt:lpstr>
      <vt:lpstr>Office Theme</vt:lpstr>
      <vt:lpstr>Father of the Nation </vt:lpstr>
      <vt:lpstr>About Mahatma Gandhi</vt:lpstr>
      <vt:lpstr>Gandhiji’s Stay in South Africa</vt:lpstr>
      <vt:lpstr>Back in India</vt:lpstr>
      <vt:lpstr>Satyagraha- movement of  non-violent resistance to Great Britain. </vt:lpstr>
      <vt:lpstr>Mahatma Gandhi believed in Non-cooperation, Non-violence (Ahimsa)</vt:lpstr>
      <vt:lpstr>Gandhiji’s Vision </vt:lpstr>
      <vt:lpstr>Father of the Nation</vt:lpstr>
      <vt:lpstr>Ahimsa (Non-Violence)</vt:lpstr>
      <vt:lpstr>India’s Independence</vt:lpstr>
      <vt:lpstr>The End</vt:lpstr>
      <vt:lpstr>Gandhi’s memorial in Delhi - Rajghat</vt:lpstr>
      <vt:lpstr>What children can learn from Gandhi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JawaharLal  Nehru</dc:title>
  <dc:creator>Asheesh Mahajan</dc:creator>
  <cp:lastModifiedBy>Sudha Vippagunta</cp:lastModifiedBy>
  <cp:revision>25</cp:revision>
  <dcterms:created xsi:type="dcterms:W3CDTF">2010-11-08T17:57:07Z</dcterms:created>
  <dcterms:modified xsi:type="dcterms:W3CDTF">2017-10-28T20:04:39Z</dcterms:modified>
</cp:coreProperties>
</file>